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73" r:id="rId2"/>
    <p:sldId id="256" r:id="rId3"/>
    <p:sldId id="257" r:id="rId4"/>
    <p:sldId id="274" r:id="rId5"/>
    <p:sldId id="275" r:id="rId6"/>
    <p:sldId id="276" r:id="rId7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438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7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45725-501F-4A28-B3A7-91BDF28C9C2D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758943" y="-608938"/>
            <a:ext cx="3626115" cy="7886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18969-DB16-4260-8804-2A9854A65AD9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5107913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107413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09ECE-2BA7-46E6-99F7-B1B475602806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E62D3-6C2E-4E44-A6F9-D1EE94224AC9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4D7DF-E1F1-4A2F-9C71-2C566E6A8BBD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A8D53-F72F-4D03-A0BC-DC6B210C30C2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50A10-6470-41F4-AF88-7260EF185BD4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DCAE8-D601-440C-8D36-96DF3B495576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A2D8A-EEFE-4550-AE0F-B446C01390E5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2BEA9-9BB3-46C1-9596-CEB2E87F9E95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" name="Google Shape;8;p1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1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773D8-2BCD-4A0B-81D1-5A4E9855485B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7"/>
          <p:cNvSpPr txBox="1"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7"/>
          <p:cNvSpPr txBox="1"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7"/>
          <p:cNvSpPr txBox="1">
            <a:spLocks noGrp="1"/>
          </p:cNvSpPr>
          <p:nvPr>
            <p:ph type="dt" idx="10"/>
          </p:nvPr>
        </p:nvSpPr>
        <p:spPr bwMode="auto">
          <a:xfrm>
            <a:off x="628650" y="5297488"/>
            <a:ext cx="20574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9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9" name="Google Shape;9;p17"/>
          <p:cNvSpPr txBox="1">
            <a:spLocks noGrp="1"/>
          </p:cNvSpPr>
          <p:nvPr>
            <p:ph type="ftr" idx="11"/>
          </p:nvPr>
        </p:nvSpPr>
        <p:spPr bwMode="auto">
          <a:xfrm>
            <a:off x="3028950" y="5297488"/>
            <a:ext cx="30861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9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Google Shape;10;p17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5297488"/>
            <a:ext cx="20574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9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71D78EA6-7AE1-4028-B04A-3EE74BEC1541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1460500"/>
            <a:ext cx="6858000" cy="198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en-US" smtClean="0">
                <a:latin typeface="Comic Sans MS" pitchFamily="66" charset="0"/>
                <a:cs typeface="Arial" charset="0"/>
                <a:sym typeface="Calibri" pitchFamily="34" charset="0"/>
              </a:rPr>
              <a:t>My favourite subject</a:t>
            </a:r>
            <a:endParaRPr lang="ru-RU" smtClean="0">
              <a:latin typeface="Comic Sans MS" pitchFamily="66" charset="0"/>
              <a:cs typeface="Arial" charset="0"/>
              <a:sym typeface="Calibri" pitchFamily="34" charset="0"/>
            </a:endParaRPr>
          </a:p>
        </p:txBody>
      </p:sp>
      <p:pic>
        <p:nvPicPr>
          <p:cNvPr id="1536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03188"/>
            <a:ext cx="1609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43" y="-31363"/>
            <a:ext cx="2218414" cy="172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4538" y="3651250"/>
            <a:ext cx="15636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4588" y="36830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28" y="156146"/>
            <a:ext cx="2046991" cy="172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Рисунок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1782763"/>
            <a:ext cx="12795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9163" y="3751263"/>
            <a:ext cx="190817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988" y="1690688"/>
            <a:ext cx="142716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3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8925" y="3887788"/>
            <a:ext cx="1708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3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37075" y="606425"/>
            <a:ext cx="193198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509588" y="-9525"/>
            <a:ext cx="8551862" cy="10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Listen to the exchanges. Which of the pictures do they match? Choose a picture and describe it to your partner. Talk about: people, place, feelings, activities.</a:t>
            </a:r>
            <a:endParaRPr sz="1800" kern="0" dirty="0">
              <a:solidFill>
                <a:schemeClr val="tx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16386" name="Google Shape;86;p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888" y="1058863"/>
            <a:ext cx="63087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Google Shape;88;p1"/>
          <p:cNvSpPr txBox="1">
            <a:spLocks noChangeArrowheads="1"/>
          </p:cNvSpPr>
          <p:nvPr/>
        </p:nvSpPr>
        <p:spPr bwMode="auto">
          <a:xfrm>
            <a:off x="138113" y="1011238"/>
            <a:ext cx="7413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>
                <a:latin typeface="Comic Sans MS" pitchFamily="66" charset="0"/>
                <a:sym typeface="Comic Sans MS" pitchFamily="66" charset="0"/>
              </a:rPr>
              <a:t>1 – </a:t>
            </a:r>
            <a:endParaRPr lang="ru-RU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>
                <a:latin typeface="Comic Sans MS" pitchFamily="66" charset="0"/>
                <a:sym typeface="Comic Sans MS" pitchFamily="66" charset="0"/>
              </a:rPr>
              <a:t>2 – </a:t>
            </a:r>
            <a:endParaRPr lang="ru-RU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>
                <a:latin typeface="Comic Sans MS" pitchFamily="66" charset="0"/>
                <a:sym typeface="Comic Sans MS" pitchFamily="66" charset="0"/>
              </a:rPr>
              <a:t>3 - </a:t>
            </a:r>
            <a:endParaRPr lang="ru-RU" sz="2400"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85800" y="1058863"/>
            <a:ext cx="557213" cy="477837"/>
          </a:xfrm>
          <a:prstGeom prst="star16">
            <a:avLst>
              <a:gd name="adj" fmla="val 3750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ker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2400" ker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85800" y="1670050"/>
            <a:ext cx="557213" cy="477838"/>
          </a:xfrm>
          <a:prstGeom prst="star16">
            <a:avLst>
              <a:gd name="adj" fmla="val 3750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ker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2400" ker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85800" y="2224088"/>
            <a:ext cx="557213" cy="477837"/>
          </a:xfrm>
          <a:prstGeom prst="star16">
            <a:avLst>
              <a:gd name="adj" fmla="val 3750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ker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2400" ker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Рисунок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9469"/>
            <a:ext cx="2039509" cy="181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4413" y="606425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520700" y="68263"/>
            <a:ext cx="8551863" cy="4000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many school subjects can you name? Make a list.</a:t>
            </a:r>
            <a:endParaRPr sz="1800" kern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050" y="776288"/>
            <a:ext cx="2276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Google Shape;103;p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0988" y="819150"/>
            <a:ext cx="15113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Google Shape;104;p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963613"/>
            <a:ext cx="1666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Google Shape;105;p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1650" y="2420938"/>
            <a:ext cx="1819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Google Shape;106;p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3863" y="2411413"/>
            <a:ext cx="1352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Google Shape;107;p2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2338" y="2522538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Google Shape;108;p2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9275" y="4086225"/>
            <a:ext cx="17240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Google Shape;109;p2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32388" y="4152900"/>
            <a:ext cx="1724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Google Shape;110;p2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72338" y="4011613"/>
            <a:ext cx="1695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Google Shape;111;p2"/>
          <p:cNvSpPr/>
          <p:nvPr/>
        </p:nvSpPr>
        <p:spPr>
          <a:xfrm>
            <a:off x="77788" y="819150"/>
            <a:ext cx="2692400" cy="47053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Which school subject(s):</a:t>
            </a:r>
            <a:endParaRPr kern="0" dirty="0"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1 are you fond of?</a:t>
            </a:r>
            <a:endParaRPr kern="0" dirty="0"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2 are you best at?</a:t>
            </a:r>
            <a:endParaRPr kern="0" dirty="0"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3 would you like to spend more time learning?</a:t>
            </a:r>
            <a:endParaRPr kern="0" dirty="0"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2"/>
          <p:cNvSpPr>
            <a:spLocks noChangeArrowheads="1"/>
          </p:cNvSpPr>
          <p:nvPr/>
        </p:nvSpPr>
        <p:spPr bwMode="auto">
          <a:xfrm>
            <a:off x="196850" y="3390900"/>
            <a:ext cx="2465388" cy="1979613"/>
          </a:xfrm>
          <a:prstGeom prst="rect">
            <a:avLst/>
          </a:prstGeom>
          <a:solidFill>
            <a:schemeClr val="bg1"/>
          </a:solidFill>
          <a:ln w="12700">
            <a:solidFill>
              <a:srgbClr val="FEE599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>
                <a:latin typeface="Comic Sans MS" pitchFamily="66" charset="0"/>
                <a:sym typeface="Comic Sans MS" pitchFamily="66" charset="0"/>
              </a:rPr>
              <a:t>I am fond of …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>
                <a:latin typeface="Comic Sans MS" pitchFamily="66" charset="0"/>
                <a:sym typeface="Comic Sans MS" pitchFamily="66" charset="0"/>
              </a:rPr>
              <a:t>I am best at …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>
                <a:latin typeface="Comic Sans MS" pitchFamily="66" charset="0"/>
                <a:sym typeface="Comic Sans MS" pitchFamily="66" charset="0"/>
              </a:rPr>
              <a:t>I would like …</a:t>
            </a:r>
            <a:endParaRPr lang="ru-RU" sz="2000"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436938" y="1955800"/>
            <a:ext cx="1924050" cy="419100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Biology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4813300" y="795338"/>
            <a:ext cx="2422525" cy="417512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Chemistry 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7169150" y="1976438"/>
            <a:ext cx="1922463" cy="417512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English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2813050" y="3667125"/>
            <a:ext cx="1622425" cy="419100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 err="1">
                <a:latin typeface="Comic Sans MS"/>
                <a:ea typeface="Comic Sans MS"/>
                <a:cs typeface="Comic Sans MS"/>
                <a:sym typeface="Comic Sans MS"/>
              </a:rPr>
              <a:t>Maths</a:t>
            </a: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4949825" y="2535238"/>
            <a:ext cx="1728788" cy="417512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French 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7019925" y="3617913"/>
            <a:ext cx="1947863" cy="417512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German  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3184525" y="5184775"/>
            <a:ext cx="1947863" cy="417513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History 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5429250" y="4106863"/>
            <a:ext cx="1503363" cy="417512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Music 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6678613" y="5210175"/>
            <a:ext cx="2393950" cy="419100"/>
          </a:xfrm>
          <a:prstGeom prst="star16">
            <a:avLst>
              <a:gd name="adj" fmla="val 425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latin typeface="Comic Sans MS"/>
                <a:ea typeface="Comic Sans MS"/>
                <a:cs typeface="Comic Sans MS"/>
                <a:sym typeface="Comic Sans MS"/>
              </a:rPr>
              <a:t>Geography  </a:t>
            </a:r>
            <a:endParaRPr sz="2000" kern="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868363"/>
            <a:ext cx="667385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oogle Shape;85;p1">
            <a:extLst>
              <a:ext uri="{FF2B5EF4-FFF2-40B4-BE49-F238E27FC236}"/>
            </a:extLst>
          </p:cNvPr>
          <p:cNvSpPr/>
          <p:nvPr/>
        </p:nvSpPr>
        <p:spPr>
          <a:xfrm>
            <a:off x="509588" y="125413"/>
            <a:ext cx="8551862" cy="4000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Listen to the text about the new timetable of 7 Year in Britain. </a:t>
            </a:r>
            <a:endParaRPr sz="1800" kern="0" dirty="0">
              <a:solidFill>
                <a:schemeClr val="tx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5;p1">
            <a:extLst>
              <a:ext uri="{FF2B5EF4-FFF2-40B4-BE49-F238E27FC236}"/>
            </a:extLst>
          </p:cNvPr>
          <p:cNvSpPr/>
          <p:nvPr/>
        </p:nvSpPr>
        <p:spPr>
          <a:xfrm>
            <a:off x="509588" y="125413"/>
            <a:ext cx="8551862" cy="708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What subjects do the children study in Year 7? And what subjects do you study in the 7 form?</a:t>
            </a:r>
            <a:endParaRPr sz="1800" kern="0" dirty="0">
              <a:solidFill>
                <a:schemeClr val="tx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23238" y="931863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158750"/>
            <a:ext cx="8382000" cy="1062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Mangal" panose="02040503050203030202" pitchFamily="18" charset="0"/>
                <a:sym typeface="Arial"/>
              </a:rPr>
              <a:t>Read the statements below and decide if the following information is </a:t>
            </a:r>
            <a:r>
              <a:rPr lang="en-US" sz="2000" b="1" kern="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Mangal" panose="02040503050203030202" pitchFamily="18" charset="0"/>
                <a:sym typeface="Arial"/>
              </a:rPr>
              <a:t>TRUE (T) </a:t>
            </a:r>
            <a:r>
              <a:rPr lang="en-U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Mangal" panose="02040503050203030202" pitchFamily="18" charset="0"/>
                <a:sym typeface="Arial"/>
              </a:rPr>
              <a:t>or </a:t>
            </a:r>
            <a:r>
              <a:rPr lang="en-US" sz="2000" b="1" kern="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Mangal" panose="02040503050203030202" pitchFamily="18" charset="0"/>
                <a:sym typeface="Arial"/>
              </a:rPr>
              <a:t>FALSE (F)</a:t>
            </a:r>
            <a:r>
              <a:rPr lang="en-US" sz="2000" b="1" kern="0" dirty="0">
                <a:latin typeface="Comic Sans MS" panose="030F0702030302020204" pitchFamily="66" charset="0"/>
                <a:ea typeface="Calibri" panose="020F0502020204030204" pitchFamily="34" charset="0"/>
                <a:cs typeface="Mangal" panose="02040503050203030202" pitchFamily="18" charset="0"/>
                <a:sym typeface="Arial"/>
              </a:rPr>
              <a:t> according to the timetable for Year 7</a:t>
            </a:r>
            <a:endParaRPr lang="ru-RU" sz="1800" kern="0" dirty="0">
              <a:latin typeface="Comic Sans MS" panose="030F0702030302020204" pitchFamily="66" charset="0"/>
              <a:ea typeface="Calibri" panose="020F0502020204030204" pitchFamily="34" charset="0"/>
              <a:cs typeface="Mangal" panose="02040503050203030202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525463" y="1433513"/>
            <a:ext cx="7981950" cy="398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 charset="0"/>
              <a:buAutoNum type="arabicPeriod"/>
              <a:tabLst>
                <a:tab pos="457200" algn="l"/>
              </a:tabLst>
            </a:pPr>
            <a:r>
              <a:rPr lang="en-US" sz="1800">
                <a:latin typeface="Comic Sans MS" pitchFamily="66" charset="0"/>
                <a:cs typeface="Mangal" pitchFamily="18" charset="0"/>
              </a:rPr>
              <a:t>We have registration at 9 every day. It′s boring!</a:t>
            </a:r>
            <a:endParaRPr lang="ru-RU" sz="1800">
              <a:latin typeface="Comic Sans MS" pitchFamily="66" charset="0"/>
              <a:ea typeface="Calibri" pitchFamily="34" charset="0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 charset="0"/>
              <a:buAutoNum type="arabicPeriod"/>
              <a:tabLst>
                <a:tab pos="457200" algn="l"/>
              </a:tabLst>
            </a:pPr>
            <a:r>
              <a:rPr lang="en-US" sz="1800">
                <a:latin typeface="Comic Sans MS" pitchFamily="66" charset="0"/>
                <a:cs typeface="Mangal" pitchFamily="18" charset="0"/>
              </a:rPr>
              <a:t>We have PE only twice a week. I wish we had it every day.</a:t>
            </a:r>
            <a:endParaRPr lang="ru-RU" sz="180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 charset="0"/>
              <a:buAutoNum type="arabicPeriod"/>
              <a:tabLst>
                <a:tab pos="457200" algn="l"/>
              </a:tabLst>
            </a:pPr>
            <a:r>
              <a:rPr lang="en-US" sz="1800">
                <a:latin typeface="Comic Sans MS" pitchFamily="66" charset="0"/>
                <a:cs typeface="Mangal" pitchFamily="18" charset="0"/>
              </a:rPr>
              <a:t>Our school day starts with assembly</a:t>
            </a:r>
            <a:r>
              <a:rPr lang="ru-RU" sz="1800">
                <a:latin typeface="Comic Sans MS" pitchFamily="66" charset="0"/>
                <a:cs typeface="Mangal" pitchFamily="18" charset="0"/>
              </a:rPr>
              <a:t>(собрание)</a:t>
            </a:r>
            <a:r>
              <a:rPr lang="en-US" sz="1800">
                <a:latin typeface="Comic Sans MS" pitchFamily="66" charset="0"/>
                <a:cs typeface="Mangal" pitchFamily="18" charset="0"/>
              </a:rPr>
              <a:t>. I think we could do without it.</a:t>
            </a:r>
            <a:endParaRPr lang="ru-RU" sz="180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 charset="0"/>
              <a:buAutoNum type="arabicPeriod"/>
              <a:tabLst>
                <a:tab pos="457200" algn="l"/>
              </a:tabLst>
            </a:pPr>
            <a:r>
              <a:rPr lang="en-US" sz="1800">
                <a:latin typeface="Comic Sans MS" pitchFamily="66" charset="0"/>
                <a:cs typeface="Mangal" pitchFamily="18" charset="0"/>
              </a:rPr>
              <a:t>We have 6 lessons a day.</a:t>
            </a:r>
            <a:endParaRPr lang="ru-RU" sz="180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 charset="0"/>
              <a:buAutoNum type="arabicPeriod"/>
              <a:tabLst>
                <a:tab pos="457200" algn="l"/>
              </a:tabLst>
            </a:pPr>
            <a:r>
              <a:rPr lang="en-US" sz="1800">
                <a:latin typeface="Comic Sans MS" pitchFamily="66" charset="0"/>
                <a:cs typeface="Mangal" pitchFamily="18" charset="0"/>
              </a:rPr>
              <a:t>We don′t go to school on Saturday. That′s great !</a:t>
            </a:r>
            <a:endParaRPr lang="ru-RU" sz="180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 charset="0"/>
              <a:buAutoNum type="arabicPeriod"/>
              <a:tabLst>
                <a:tab pos="457200" algn="l"/>
              </a:tabLst>
            </a:pPr>
            <a:r>
              <a:rPr lang="en-US" sz="1800">
                <a:latin typeface="Comic Sans MS" pitchFamily="66" charset="0"/>
                <a:cs typeface="Mangal" pitchFamily="18" charset="0"/>
              </a:rPr>
              <a:t>Our lunch break is from 1.30 till 2.</a:t>
            </a:r>
            <a:endParaRPr lang="ru-RU" sz="180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 charset="0"/>
              <a:buAutoNum type="arabicPeriod"/>
              <a:tabLst>
                <a:tab pos="457200" algn="l"/>
              </a:tabLst>
            </a:pPr>
            <a:r>
              <a:rPr lang="en-US" sz="1800">
                <a:latin typeface="Comic Sans MS" pitchFamily="66" charset="0"/>
                <a:cs typeface="Mangal" pitchFamily="18" charset="0"/>
              </a:rPr>
              <a:t>My lessons begin at 8.50 and finish at 3.</a:t>
            </a:r>
            <a:endParaRPr lang="ru-RU" sz="18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ru-RU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2530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/>
          <a:p>
            <a:pPr marL="457200" indent="-361950" eaLnBrk="1" hangingPunct="1">
              <a:spcAft>
                <a:spcPct val="0"/>
              </a:spcAft>
              <a:buClr>
                <a:srgbClr val="000000"/>
              </a:buClr>
            </a:pPr>
            <a:endParaRPr lang="ru-RU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253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38" y="0"/>
            <a:ext cx="75009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211</Words>
  <Application>Microsoft Office PowerPoint</Application>
  <PresentationFormat>Экран (16:10)</PresentationFormat>
  <Paragraphs>41</Paragraphs>
  <Slides>6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Mangal</vt:lpstr>
      <vt:lpstr>Тема Office</vt:lpstr>
      <vt:lpstr>My favourite subject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</cp:revision>
  <dcterms:created xsi:type="dcterms:W3CDTF">2022-02-25T01:04:30Z</dcterms:created>
  <dcterms:modified xsi:type="dcterms:W3CDTF">2023-02-20T10:08:17Z</dcterms:modified>
</cp:coreProperties>
</file>